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3" r:id="rId6"/>
    <p:sldId id="266" r:id="rId7"/>
    <p:sldId id="270" r:id="rId8"/>
    <p:sldId id="269" r:id="rId9"/>
    <p:sldId id="271" r:id="rId10"/>
    <p:sldId id="272" r:id="rId11"/>
    <p:sldId id="273" r:id="rId12"/>
    <p:sldId id="261" r:id="rId13"/>
    <p:sldId id="268" r:id="rId14"/>
    <p:sldId id="274" r:id="rId15"/>
    <p:sldId id="275" r:id="rId16"/>
    <p:sldId id="277" r:id="rId17"/>
    <p:sldId id="267" r:id="rId18"/>
    <p:sldId id="276" r:id="rId19"/>
    <p:sldId id="278" r:id="rId20"/>
    <p:sldId id="280" r:id="rId21"/>
    <p:sldId id="279" r:id="rId22"/>
    <p:sldId id="281" r:id="rId23"/>
    <p:sldId id="282" r:id="rId24"/>
    <p:sldId id="260" r:id="rId2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61A0C"/>
    <a:srgbClr val="092D1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6327"/>
  </p:normalViewPr>
  <p:slideViewPr>
    <p:cSldViewPr snapToGrid="0" snapToObjects="1">
      <p:cViewPr varScale="1">
        <p:scale>
          <a:sx n="86" d="100"/>
          <a:sy n="86" d="100"/>
        </p:scale>
        <p:origin x="533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2A3949-7992-074D-AEAD-8C6675EF8F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40A2555-5993-2A40-BAAB-26A932904F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05D2D3E-8D68-6D44-9F69-AAD3FBA60D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48BAD-90DA-4440-862F-29CD0BA00785}" type="datetimeFigureOut">
              <a:rPr kumimoji="1" lang="zh-CN" altLang="en-US" smtClean="0"/>
              <a:t>2021/5/20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5ADD7EE-6E56-8146-84FF-80F4D012BC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E7C65A7-ED4C-BA43-9C9D-FE3ABCC1C1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489DF-1873-3B49-961D-D9C06267808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985613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CE5EFD-1A8C-A044-AB62-D69B4BC3CF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987539E-67EA-E049-95A0-4399E75652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717F93B-B0D8-3147-ABAD-CEF77B3B2C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48BAD-90DA-4440-862F-29CD0BA00785}" type="datetimeFigureOut">
              <a:rPr kumimoji="1" lang="zh-CN" altLang="en-US" smtClean="0"/>
              <a:t>2021/5/20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C8E2DA8-7922-8D4F-A6CB-597520386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83386AA-D59C-AB45-86B8-CAD577F71F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489DF-1873-3B49-961D-D9C06267808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131572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5F0A62AA-78DC-264E-ADCC-AD81257A58B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6890E9A-389F-274C-B3FE-45B1FBBAB8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A470A20-C00A-254A-B622-DF8D1F3DAA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48BAD-90DA-4440-862F-29CD0BA00785}" type="datetimeFigureOut">
              <a:rPr kumimoji="1" lang="zh-CN" altLang="en-US" smtClean="0"/>
              <a:t>2021/5/20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AED9C76-FB91-ED4E-A2C3-8A8F121F65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57227E3-6C40-554E-8A29-D450BF84E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489DF-1873-3B49-961D-D9C06267808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365685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5862786-6275-BC45-9A88-394367928E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48567FE-D4A5-4E43-A39A-7A1F30229F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A0A8AFD-61D2-D145-B9D3-C92BD4F89D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48BAD-90DA-4440-862F-29CD0BA00785}" type="datetimeFigureOut">
              <a:rPr kumimoji="1" lang="zh-CN" altLang="en-US" smtClean="0"/>
              <a:t>2021/5/20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64119B6-E107-9841-AEC8-EABAE360B8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E8083EF-8891-2144-8848-5F2F9C2989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489DF-1873-3B49-961D-D9C06267808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435787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847185-CB27-F840-AAC8-761E5C27B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532B6E4-8547-4B4A-B850-886B324795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C6FEBDC-99A3-8B45-ABAD-FE1A80F671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48BAD-90DA-4440-862F-29CD0BA00785}" type="datetimeFigureOut">
              <a:rPr kumimoji="1" lang="zh-CN" altLang="en-US" smtClean="0"/>
              <a:t>2021/5/20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4C379C7-398A-894F-A6B6-582612CD67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921F38D-79A4-CF4D-B530-FF0BEC4D1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489DF-1873-3B49-961D-D9C06267808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45557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026840-AD34-0845-AFB0-8DCE0D7ED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08BD83E-E694-9543-8248-6B6690AD4A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BB7FEA5-DE76-234D-B3DB-BE9B4A99CE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D71A1FA-C9D6-DD42-9E3F-F6ED948F38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48BAD-90DA-4440-862F-29CD0BA00785}" type="datetimeFigureOut">
              <a:rPr kumimoji="1" lang="zh-CN" altLang="en-US" smtClean="0"/>
              <a:t>2021/5/20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7852181-025B-6A41-8613-EFB1E97BC9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BF12608-5D65-424A-88DC-AF824A0421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489DF-1873-3B49-961D-D9C06267808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878951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23C19C-79C0-8747-B87B-11EB0EE04A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2F0B7FE-0C31-444C-956E-CCAB5423E4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BCBFCEB-B08C-C342-A956-369331A1F4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FE6EBF7-DC76-CC4E-AE07-5CE1504367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0B185704-41F4-5643-97E5-78023B448FF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AC8A2AC1-6728-D84A-80FF-98A703283D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48BAD-90DA-4440-862F-29CD0BA00785}" type="datetimeFigureOut">
              <a:rPr kumimoji="1" lang="zh-CN" altLang="en-US" smtClean="0"/>
              <a:t>2021/5/20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7633A03E-1350-0047-951B-3E9CF10BE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8A260F1B-5865-7E40-AEC4-DB3D2EE25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489DF-1873-3B49-961D-D9C06267808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588589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7C90FB-877F-4B4C-9D32-DDBF8D1C9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5BBF185-09C1-BA4F-BBBB-50FDDDB1E2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48BAD-90DA-4440-862F-29CD0BA00785}" type="datetimeFigureOut">
              <a:rPr kumimoji="1" lang="zh-CN" altLang="en-US" smtClean="0"/>
              <a:t>2021/5/20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89EF59D-7216-C64C-BE5B-CCCA8369AA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91D09FB-B3C2-DE4C-B2AC-2BBB410BA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489DF-1873-3B49-961D-D9C06267808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172073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CF04E3D-E267-2143-801D-691AFB1740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48BAD-90DA-4440-862F-29CD0BA00785}" type="datetimeFigureOut">
              <a:rPr kumimoji="1" lang="zh-CN" altLang="en-US" smtClean="0"/>
              <a:t>2021/5/20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FE7B550-58AD-B340-AF95-1427C7128E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8E5E061-6782-5644-BA9B-2301A5237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489DF-1873-3B49-961D-D9C06267808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543323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636E965-9214-834B-A8DD-3879DC0EAF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394C6F0-E91A-5643-8DB5-68AB273931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82F79F6-B999-494D-8C74-EC9F46D796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49E3C80-8F77-2E43-BD71-7DEE0470B1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48BAD-90DA-4440-862F-29CD0BA00785}" type="datetimeFigureOut">
              <a:rPr kumimoji="1" lang="zh-CN" altLang="en-US" smtClean="0"/>
              <a:t>2021/5/20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39376C2-3081-AC4B-9D3E-55C907D895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86E8E4E-D5D6-7943-9AC1-1A7B900D9C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489DF-1873-3B49-961D-D9C06267808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294982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9B22BE-7FB4-C940-A091-B731F81C56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D358145D-66DC-BF4D-B94D-0CEC0DF81CF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2EBDBA4-1037-584E-93E9-F1C3DC2A28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A4A346F-4944-7046-9510-CEAECC0E47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48BAD-90DA-4440-862F-29CD0BA00785}" type="datetimeFigureOut">
              <a:rPr kumimoji="1" lang="zh-CN" altLang="en-US" smtClean="0"/>
              <a:t>2021/5/20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91659A0-3E07-C442-A053-FD1B327938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E383640-B883-5342-8D44-459A0A3A13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489DF-1873-3B49-961D-D9C06267808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866501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4C9C9D00-AF17-C947-AC5C-72F02E008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817B2B6-99AB-1446-9749-A6A5776E67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C408C21-E277-3945-B4BA-3EC5547D2F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748BAD-90DA-4440-862F-29CD0BA00785}" type="datetimeFigureOut">
              <a:rPr kumimoji="1" lang="zh-CN" altLang="en-US" smtClean="0"/>
              <a:t>2021/5/20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FF1EE3C-DDB2-0149-B2FC-3278AA925D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A7E34D6-7E8A-7848-AE75-F910A8CE3B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1489DF-1873-3B49-961D-D9C06267808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05710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B6DD304-FE40-6A46-89F3-E2AA1BD806A2}"/>
              </a:ext>
            </a:extLst>
          </p:cNvPr>
          <p:cNvSpPr txBox="1"/>
          <p:nvPr/>
        </p:nvSpPr>
        <p:spPr>
          <a:xfrm>
            <a:off x="3993910" y="2037852"/>
            <a:ext cx="403187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6000" b="1" dirty="0">
                <a:solidFill>
                  <a:srgbClr val="00B0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渔夫与鱼儿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DD894E2-CAB9-B647-836D-99160306E678}"/>
              </a:ext>
            </a:extLst>
          </p:cNvPr>
          <p:cNvSpPr txBox="1"/>
          <p:nvPr/>
        </p:nvSpPr>
        <p:spPr>
          <a:xfrm>
            <a:off x="3641572" y="3985548"/>
            <a:ext cx="3008609" cy="793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1600" b="1" dirty="0">
                <a:solidFill>
                  <a:schemeClr val="bg1"/>
                </a:solidFill>
              </a:rPr>
              <a:t>演讲人：李木</a:t>
            </a:r>
            <a:endParaRPr kumimoji="1" lang="en-US" altLang="zh-CN" sz="16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kumimoji="1" lang="zh-CN" altLang="en-US" sz="1600" b="1" dirty="0">
                <a:solidFill>
                  <a:schemeClr val="bg1"/>
                </a:solidFill>
              </a:rPr>
              <a:t>演讲时间：</a:t>
            </a:r>
            <a:r>
              <a:rPr kumimoji="1" lang="en-US" altLang="zh-CN" sz="1600" b="1" dirty="0">
                <a:solidFill>
                  <a:schemeClr val="bg1"/>
                </a:solidFill>
              </a:rPr>
              <a:t>2021</a:t>
            </a:r>
            <a:r>
              <a:rPr kumimoji="1" lang="zh-CN" altLang="en-US" sz="1600" b="1" dirty="0">
                <a:solidFill>
                  <a:schemeClr val="bg1"/>
                </a:solidFill>
              </a:rPr>
              <a:t>年</a:t>
            </a:r>
            <a:r>
              <a:rPr kumimoji="1" lang="en-US" altLang="zh-CN" sz="1600" b="1" dirty="0">
                <a:solidFill>
                  <a:schemeClr val="bg1"/>
                </a:solidFill>
              </a:rPr>
              <a:t>5</a:t>
            </a:r>
            <a:r>
              <a:rPr kumimoji="1" lang="zh-CN" altLang="en-US" sz="1600" b="1" dirty="0">
                <a:solidFill>
                  <a:schemeClr val="bg1"/>
                </a:solidFill>
              </a:rPr>
              <a:t>月</a:t>
            </a:r>
            <a:r>
              <a:rPr kumimoji="1" lang="en-US" altLang="zh-CN" sz="1600" b="1" dirty="0">
                <a:solidFill>
                  <a:schemeClr val="bg1"/>
                </a:solidFill>
              </a:rPr>
              <a:t>xx</a:t>
            </a:r>
            <a:r>
              <a:rPr kumimoji="1" lang="zh-CN" altLang="en-US" sz="1600" b="1" dirty="0">
                <a:solidFill>
                  <a:schemeClr val="bg1"/>
                </a:solidFill>
              </a:rPr>
              <a:t>日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7799165-989C-4491-9215-C4DB7EEFD485}"/>
              </a:ext>
            </a:extLst>
          </p:cNvPr>
          <p:cNvSpPr txBox="1"/>
          <p:nvPr/>
        </p:nvSpPr>
        <p:spPr>
          <a:xfrm>
            <a:off x="4639111" y="3279583"/>
            <a:ext cx="62931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36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红队</a:t>
            </a:r>
            <a:r>
              <a:rPr kumimoji="1" lang="zh-CN" altLang="en-US" sz="3600" b="1" dirty="0">
                <a:solidFill>
                  <a:srgbClr val="00B0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下的钓鱼行动</a:t>
            </a:r>
            <a:endParaRPr kumimoji="1" lang="zh-CN" altLang="en-US" sz="6000" b="1" dirty="0">
              <a:solidFill>
                <a:srgbClr val="00B05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230353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5C74A653-EFAA-4A07-8F6B-3A2ABC384F7C}"/>
              </a:ext>
            </a:extLst>
          </p:cNvPr>
          <p:cNvSpPr txBox="1"/>
          <p:nvPr/>
        </p:nvSpPr>
        <p:spPr>
          <a:xfrm>
            <a:off x="985834" y="778693"/>
            <a:ext cx="739497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6000" b="1" dirty="0">
                <a:solidFill>
                  <a:srgbClr val="00B0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HW</a:t>
            </a:r>
            <a:r>
              <a:rPr kumimoji="1" lang="zh-CN" altLang="en-US" sz="6000" b="1" dirty="0">
                <a:solidFill>
                  <a:srgbClr val="00B0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中的攻击链</a:t>
            </a:r>
            <a:r>
              <a:rPr kumimoji="1" lang="en-US" altLang="zh-CN" sz="6000" b="1" dirty="0">
                <a:solidFill>
                  <a:srgbClr val="00B0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kumimoji="1" lang="zh-CN" altLang="en-US" sz="6000" b="1" dirty="0">
                <a:solidFill>
                  <a:srgbClr val="00B0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案例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5D35F39-7085-4A07-8766-50F650AD32EB}"/>
              </a:ext>
            </a:extLst>
          </p:cNvPr>
          <p:cNvSpPr txBox="1"/>
          <p:nvPr/>
        </p:nvSpPr>
        <p:spPr>
          <a:xfrm>
            <a:off x="1245893" y="3178851"/>
            <a:ext cx="108500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600" b="1" dirty="0">
                <a:solidFill>
                  <a:srgbClr val="00B0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某省网络安全演练中的某个</a:t>
            </a:r>
            <a:r>
              <a:rPr kumimoji="1" lang="en-US" altLang="zh-CN" sz="3600" b="1" dirty="0">
                <a:solidFill>
                  <a:srgbClr val="00B0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xx</a:t>
            </a:r>
            <a:r>
              <a:rPr kumimoji="1" lang="zh-CN" altLang="en-US" sz="3600" b="1" dirty="0">
                <a:solidFill>
                  <a:srgbClr val="00B0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大学完整攻击路径</a:t>
            </a:r>
            <a:endParaRPr kumimoji="1" lang="en-US" altLang="zh-CN" sz="3600" b="1" dirty="0">
              <a:solidFill>
                <a:srgbClr val="00B05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231210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A5F46920-6F90-4B1E-A9DB-3012C8E38E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9091" y="795499"/>
            <a:ext cx="8399643" cy="5395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5931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A3B6B69-C9EA-4548-B46D-49922EFE3C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76"/>
            <a:ext cx="12192000" cy="6847247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AE9C021A-4E4B-0740-9A0E-EF54E2DD05EF}"/>
              </a:ext>
            </a:extLst>
          </p:cNvPr>
          <p:cNvSpPr txBox="1"/>
          <p:nvPr/>
        </p:nvSpPr>
        <p:spPr>
          <a:xfrm>
            <a:off x="2925901" y="2931354"/>
            <a:ext cx="634019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6000" b="1" dirty="0">
                <a:solidFill>
                  <a:srgbClr val="00B0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常见鱼叉攻击手法</a:t>
            </a:r>
          </a:p>
        </p:txBody>
      </p:sp>
    </p:spTree>
    <p:extLst>
      <p:ext uri="{BB962C8B-B14F-4D97-AF65-F5344CB8AC3E}">
        <p14:creationId xmlns:p14="http://schemas.microsoft.com/office/powerpoint/2010/main" val="41787336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5C74A653-EFAA-4A07-8F6B-3A2ABC384F7C}"/>
              </a:ext>
            </a:extLst>
          </p:cNvPr>
          <p:cNvSpPr txBox="1"/>
          <p:nvPr/>
        </p:nvSpPr>
        <p:spPr>
          <a:xfrm>
            <a:off x="985834" y="778693"/>
            <a:ext cx="557075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6000" b="1" dirty="0">
                <a:solidFill>
                  <a:srgbClr val="00B0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什么鱼叉攻击？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41679E5-F426-40B8-91ED-C703DDDBC5C2}"/>
              </a:ext>
            </a:extLst>
          </p:cNvPr>
          <p:cNvSpPr txBox="1"/>
          <p:nvPr/>
        </p:nvSpPr>
        <p:spPr>
          <a:xfrm>
            <a:off x="985834" y="2369692"/>
            <a:ext cx="1085009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600" b="1" dirty="0">
                <a:solidFill>
                  <a:srgbClr val="00B0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鱼叉攻击泛指利用社会工程学使目标执行木马或盗取</a:t>
            </a:r>
            <a:endParaRPr kumimoji="1" lang="en-US" altLang="zh-CN" sz="3600" b="1" dirty="0">
              <a:solidFill>
                <a:srgbClr val="00B05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kumimoji="1" lang="en-US" altLang="zh-CN" sz="3600" b="1" dirty="0">
              <a:solidFill>
                <a:srgbClr val="00B05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3600" b="1" dirty="0">
                <a:solidFill>
                  <a:srgbClr val="00B0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账号密码的攻击手法。</a:t>
            </a:r>
            <a:endParaRPr kumimoji="1" lang="en-US" altLang="zh-CN" sz="3600" b="1" dirty="0">
              <a:solidFill>
                <a:srgbClr val="00B05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0E7CC6D-ED5A-4434-9474-807966D8AD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2204" y="3465910"/>
            <a:ext cx="5920531" cy="2466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92803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5C74A653-EFAA-4A07-8F6B-3A2ABC384F7C}"/>
              </a:ext>
            </a:extLst>
          </p:cNvPr>
          <p:cNvSpPr txBox="1"/>
          <p:nvPr/>
        </p:nvSpPr>
        <p:spPr>
          <a:xfrm>
            <a:off x="985834" y="778693"/>
            <a:ext cx="824296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6000" b="1" dirty="0">
                <a:solidFill>
                  <a:srgbClr val="00B0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常见的鱼叉攻击链</a:t>
            </a:r>
            <a:r>
              <a:rPr kumimoji="1" lang="en-US" altLang="zh-CN" sz="6000" b="1" dirty="0">
                <a:solidFill>
                  <a:srgbClr val="00B0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kumimoji="1" lang="zh-CN" altLang="en-US" sz="6000" b="1" dirty="0">
                <a:solidFill>
                  <a:srgbClr val="00B0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案例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5D35F39-7085-4A07-8766-50F650AD32EB}"/>
              </a:ext>
            </a:extLst>
          </p:cNvPr>
          <p:cNvSpPr txBox="1"/>
          <p:nvPr/>
        </p:nvSpPr>
        <p:spPr>
          <a:xfrm>
            <a:off x="809665" y="2272840"/>
            <a:ext cx="108500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600" b="1" dirty="0">
                <a:solidFill>
                  <a:srgbClr val="00B0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Office</a:t>
            </a:r>
            <a:r>
              <a:rPr kumimoji="1" lang="zh-CN" altLang="en-US" sz="3600" b="1" dirty="0">
                <a:solidFill>
                  <a:srgbClr val="00B0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钓鱼攻击</a:t>
            </a:r>
            <a:r>
              <a:rPr kumimoji="1" lang="en-US" altLang="zh-CN" sz="3600" b="1" dirty="0">
                <a:solidFill>
                  <a:srgbClr val="00B0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</a:p>
          <a:p>
            <a:endParaRPr kumimoji="1" lang="en-US" altLang="zh-CN" sz="3600" b="1" dirty="0">
              <a:solidFill>
                <a:srgbClr val="00B05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77B086A-039A-4A89-9F86-78C17E44B3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0806" y="2272840"/>
            <a:ext cx="5791893" cy="3622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02435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D5D35F39-7085-4A07-8766-50F650AD32EB}"/>
              </a:ext>
            </a:extLst>
          </p:cNvPr>
          <p:cNvSpPr txBox="1"/>
          <p:nvPr/>
        </p:nvSpPr>
        <p:spPr>
          <a:xfrm>
            <a:off x="367986" y="594027"/>
            <a:ext cx="108500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600" b="1" dirty="0">
                <a:solidFill>
                  <a:srgbClr val="00B0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Word</a:t>
            </a:r>
            <a:r>
              <a:rPr kumimoji="1" lang="zh-CN" altLang="en-US" sz="3600" b="1" dirty="0">
                <a:solidFill>
                  <a:srgbClr val="00B0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宏钓鱼攻击</a:t>
            </a:r>
            <a:r>
              <a:rPr kumimoji="1" lang="en-US" altLang="zh-CN" sz="3600" b="1" dirty="0">
                <a:solidFill>
                  <a:srgbClr val="00B0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</a:p>
          <a:p>
            <a:endParaRPr kumimoji="1" lang="en-US" altLang="zh-CN" sz="3600" b="1" dirty="0">
              <a:solidFill>
                <a:srgbClr val="00B05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C9F319F-ADC4-4387-82E2-ADCBA11521DB}"/>
              </a:ext>
            </a:extLst>
          </p:cNvPr>
          <p:cNvSpPr txBox="1"/>
          <p:nvPr/>
        </p:nvSpPr>
        <p:spPr>
          <a:xfrm>
            <a:off x="807078" y="2304394"/>
            <a:ext cx="11163769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0" i="0" dirty="0">
                <a:solidFill>
                  <a:srgbClr val="00B050"/>
                </a:solidFill>
                <a:effectLst/>
                <a:latin typeface="-apple-system"/>
              </a:rPr>
              <a:t>宏是</a:t>
            </a:r>
            <a:r>
              <a:rPr lang="en-US" altLang="zh-CN" sz="3200" b="0" i="0" dirty="0">
                <a:solidFill>
                  <a:srgbClr val="00B050"/>
                </a:solidFill>
                <a:effectLst/>
                <a:latin typeface="-apple-system"/>
              </a:rPr>
              <a:t>Office</a:t>
            </a:r>
            <a:r>
              <a:rPr lang="zh-CN" altLang="en-US" sz="3200" b="0" i="0" dirty="0">
                <a:solidFill>
                  <a:srgbClr val="00B050"/>
                </a:solidFill>
                <a:effectLst/>
                <a:latin typeface="-apple-system"/>
              </a:rPr>
              <a:t>自带的一种高级脚本特性，通过</a:t>
            </a:r>
            <a:r>
              <a:rPr lang="en-US" altLang="zh-CN" sz="3200" b="0" i="0" dirty="0">
                <a:solidFill>
                  <a:srgbClr val="00B050"/>
                </a:solidFill>
                <a:effectLst/>
                <a:latin typeface="-apple-system"/>
              </a:rPr>
              <a:t>VBA</a:t>
            </a:r>
            <a:r>
              <a:rPr lang="zh-CN" altLang="en-US" sz="3200" b="0" i="0" dirty="0">
                <a:solidFill>
                  <a:srgbClr val="00B050"/>
                </a:solidFill>
                <a:effectLst/>
                <a:latin typeface="-apple-system"/>
              </a:rPr>
              <a:t>代码，可以在</a:t>
            </a:r>
            <a:endParaRPr lang="en-US" altLang="zh-CN" sz="3200" b="0" i="0" dirty="0">
              <a:solidFill>
                <a:srgbClr val="00B050"/>
              </a:solidFill>
              <a:effectLst/>
              <a:latin typeface="-apple-system"/>
            </a:endParaRPr>
          </a:p>
          <a:p>
            <a:endParaRPr lang="en-US" altLang="zh-CN" sz="3200" dirty="0">
              <a:solidFill>
                <a:srgbClr val="00B050"/>
              </a:solidFill>
              <a:latin typeface="-apple-system"/>
            </a:endParaRPr>
          </a:p>
          <a:p>
            <a:r>
              <a:rPr lang="en-US" altLang="zh-CN" sz="3200" b="0" i="0" dirty="0">
                <a:solidFill>
                  <a:srgbClr val="00B050"/>
                </a:solidFill>
                <a:effectLst/>
                <a:latin typeface="-apple-system"/>
              </a:rPr>
              <a:t>Office</a:t>
            </a:r>
            <a:r>
              <a:rPr lang="zh-CN" altLang="en-US" sz="3200" b="0" i="0" dirty="0">
                <a:solidFill>
                  <a:srgbClr val="00B050"/>
                </a:solidFill>
                <a:effectLst/>
                <a:latin typeface="-apple-system"/>
              </a:rPr>
              <a:t>中去完成某项特定的任务，而不必再重复相同的动作，</a:t>
            </a:r>
            <a:endParaRPr lang="en-US" altLang="zh-CN" sz="3200" b="0" i="0" dirty="0">
              <a:solidFill>
                <a:srgbClr val="00B050"/>
              </a:solidFill>
              <a:effectLst/>
              <a:latin typeface="-apple-system"/>
            </a:endParaRPr>
          </a:p>
          <a:p>
            <a:endParaRPr lang="en-US" altLang="zh-CN" sz="3200" dirty="0">
              <a:solidFill>
                <a:srgbClr val="00B050"/>
              </a:solidFill>
              <a:latin typeface="-apple-system"/>
            </a:endParaRPr>
          </a:p>
          <a:p>
            <a:r>
              <a:rPr lang="zh-CN" altLang="en-US" sz="3200" b="0" i="0" dirty="0">
                <a:solidFill>
                  <a:srgbClr val="00B050"/>
                </a:solidFill>
                <a:effectLst/>
                <a:latin typeface="-apple-system"/>
              </a:rPr>
              <a:t>目的是让用户文档中的一些任务自动化。</a:t>
            </a:r>
            <a:r>
              <a:rPr kumimoji="1" lang="zh-CN" altLang="en-US" sz="3200" b="1" dirty="0">
                <a:solidFill>
                  <a:srgbClr val="00B0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  <a:endParaRPr kumimoji="1" lang="en-US" altLang="zh-CN" sz="3200" b="1" dirty="0">
              <a:solidFill>
                <a:srgbClr val="00B05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kumimoji="1" lang="en-US" altLang="zh-CN" sz="3600" b="1" dirty="0">
              <a:solidFill>
                <a:srgbClr val="00B05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823995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FE6E5D2B-CA7B-468F-97C0-19CD628A7C2B}"/>
              </a:ext>
            </a:extLst>
          </p:cNvPr>
          <p:cNvSpPr txBox="1"/>
          <p:nvPr/>
        </p:nvSpPr>
        <p:spPr>
          <a:xfrm>
            <a:off x="367986" y="594027"/>
            <a:ext cx="108500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600" b="1" dirty="0">
                <a:solidFill>
                  <a:srgbClr val="00B0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Word</a:t>
            </a:r>
            <a:r>
              <a:rPr kumimoji="1" lang="zh-CN" altLang="en-US" sz="3600" b="1" dirty="0">
                <a:solidFill>
                  <a:srgbClr val="00B0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宏钓鱼攻击</a:t>
            </a:r>
            <a:r>
              <a:rPr kumimoji="1" lang="en-US" altLang="zh-CN" sz="3600" b="1" dirty="0">
                <a:solidFill>
                  <a:srgbClr val="00B0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</a:p>
          <a:p>
            <a:endParaRPr kumimoji="1" lang="en-US" altLang="zh-CN" sz="3600" b="1" dirty="0">
              <a:solidFill>
                <a:srgbClr val="00B05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C0F1D88-8E7A-48BC-9F93-22061EEB448B}"/>
              </a:ext>
            </a:extLst>
          </p:cNvPr>
          <p:cNvSpPr txBox="1"/>
          <p:nvPr/>
        </p:nvSpPr>
        <p:spPr>
          <a:xfrm>
            <a:off x="801950" y="1505979"/>
            <a:ext cx="108500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b="1" dirty="0">
                <a:solidFill>
                  <a:srgbClr val="00B0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我们把宏木马通过</a:t>
            </a:r>
            <a:r>
              <a:rPr kumimoji="1" lang="en-US" altLang="zh-CN" sz="3200" b="1" dirty="0">
                <a:solidFill>
                  <a:srgbClr val="00B0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VB</a:t>
            </a:r>
            <a:r>
              <a:rPr kumimoji="1" lang="zh-CN" altLang="en-US" sz="3200" b="1" dirty="0">
                <a:solidFill>
                  <a:srgbClr val="00B0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隐藏在</a:t>
            </a:r>
            <a:r>
              <a:rPr kumimoji="1" lang="en-US" altLang="zh-CN" sz="3200" b="1" dirty="0">
                <a:solidFill>
                  <a:srgbClr val="00B0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Word</a:t>
            </a:r>
            <a:r>
              <a:rPr kumimoji="1" lang="zh-CN" altLang="en-US" sz="3200" b="1" dirty="0">
                <a:solidFill>
                  <a:srgbClr val="00B0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文档中</a:t>
            </a:r>
            <a:endParaRPr kumimoji="1" lang="en-US" altLang="zh-CN" sz="3200" b="1" dirty="0">
              <a:solidFill>
                <a:srgbClr val="00B05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4F844BB-E56C-4488-B63A-22C3FEDD4B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0035" y="2324925"/>
            <a:ext cx="8853384" cy="4254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0295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1A700BA-A0E9-45C1-87F2-241D1A6C0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2569" y="2503503"/>
            <a:ext cx="9285507" cy="3811807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FE6E5D2B-CA7B-468F-97C0-19CD628A7C2B}"/>
              </a:ext>
            </a:extLst>
          </p:cNvPr>
          <p:cNvSpPr txBox="1"/>
          <p:nvPr/>
        </p:nvSpPr>
        <p:spPr>
          <a:xfrm>
            <a:off x="367986" y="594027"/>
            <a:ext cx="108500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600" b="1" dirty="0">
                <a:solidFill>
                  <a:srgbClr val="00B0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Word</a:t>
            </a:r>
            <a:r>
              <a:rPr kumimoji="1" lang="zh-CN" altLang="en-US" sz="3600" b="1" dirty="0">
                <a:solidFill>
                  <a:srgbClr val="00B0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宏钓鱼攻击</a:t>
            </a:r>
            <a:r>
              <a:rPr kumimoji="1" lang="en-US" altLang="zh-CN" sz="3600" b="1" dirty="0">
                <a:solidFill>
                  <a:srgbClr val="00B0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</a:p>
          <a:p>
            <a:endParaRPr kumimoji="1" lang="en-US" altLang="zh-CN" sz="3600" b="1" dirty="0">
              <a:solidFill>
                <a:srgbClr val="00B05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C0F1D88-8E7A-48BC-9F93-22061EEB448B}"/>
              </a:ext>
            </a:extLst>
          </p:cNvPr>
          <p:cNvSpPr txBox="1"/>
          <p:nvPr/>
        </p:nvSpPr>
        <p:spPr>
          <a:xfrm>
            <a:off x="1139301" y="1798367"/>
            <a:ext cx="108500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b="1" dirty="0">
                <a:solidFill>
                  <a:srgbClr val="00B0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我们把宏木马通过</a:t>
            </a:r>
            <a:r>
              <a:rPr kumimoji="1" lang="en-US" altLang="zh-CN" sz="3200" b="1" dirty="0">
                <a:solidFill>
                  <a:srgbClr val="00B0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VB</a:t>
            </a:r>
            <a:r>
              <a:rPr kumimoji="1" lang="zh-CN" altLang="en-US" sz="3200" b="1" dirty="0">
                <a:solidFill>
                  <a:srgbClr val="00B0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隐藏在</a:t>
            </a:r>
            <a:r>
              <a:rPr kumimoji="1" lang="en-US" altLang="zh-CN" sz="3200" b="1" dirty="0">
                <a:solidFill>
                  <a:srgbClr val="00B0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Word</a:t>
            </a:r>
            <a:r>
              <a:rPr kumimoji="1" lang="zh-CN" altLang="en-US" sz="3200" b="1" dirty="0">
                <a:solidFill>
                  <a:srgbClr val="00B0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文档中</a:t>
            </a:r>
            <a:endParaRPr kumimoji="1" lang="en-US" altLang="zh-CN" sz="3200" b="1" dirty="0">
              <a:solidFill>
                <a:srgbClr val="00B05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824959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FE6E5D2B-CA7B-468F-97C0-19CD628A7C2B}"/>
              </a:ext>
            </a:extLst>
          </p:cNvPr>
          <p:cNvSpPr txBox="1"/>
          <p:nvPr/>
        </p:nvSpPr>
        <p:spPr>
          <a:xfrm>
            <a:off x="367986" y="594027"/>
            <a:ext cx="108500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600" b="1" dirty="0">
                <a:solidFill>
                  <a:srgbClr val="00B0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Word</a:t>
            </a:r>
            <a:r>
              <a:rPr kumimoji="1" lang="zh-CN" altLang="en-US" sz="3600" b="1" dirty="0">
                <a:solidFill>
                  <a:srgbClr val="00B0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宏钓鱼攻击</a:t>
            </a:r>
            <a:r>
              <a:rPr kumimoji="1" lang="en-US" altLang="zh-CN" sz="3600" b="1" dirty="0">
                <a:solidFill>
                  <a:srgbClr val="00B0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</a:p>
          <a:p>
            <a:endParaRPr kumimoji="1" lang="en-US" altLang="zh-CN" sz="3600" b="1" dirty="0">
              <a:solidFill>
                <a:srgbClr val="00B05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C0F1D88-8E7A-48BC-9F93-22061EEB448B}"/>
              </a:ext>
            </a:extLst>
          </p:cNvPr>
          <p:cNvSpPr txBox="1"/>
          <p:nvPr/>
        </p:nvSpPr>
        <p:spPr>
          <a:xfrm>
            <a:off x="882538" y="1505979"/>
            <a:ext cx="108500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b="1" dirty="0">
                <a:solidFill>
                  <a:srgbClr val="00B0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常见的诱导内容：</a:t>
            </a:r>
            <a:endParaRPr kumimoji="1" lang="en-US" altLang="zh-CN" sz="3200" b="1" dirty="0">
              <a:solidFill>
                <a:srgbClr val="00B05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376AE29-6841-4128-9D5D-719FC357A21C}"/>
              </a:ext>
            </a:extLst>
          </p:cNvPr>
          <p:cNvSpPr txBox="1"/>
          <p:nvPr/>
        </p:nvSpPr>
        <p:spPr>
          <a:xfrm>
            <a:off x="914398" y="2187833"/>
            <a:ext cx="10786369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zh-CN" altLang="en-US" sz="3200" b="0" i="0" dirty="0">
                <a:solidFill>
                  <a:srgbClr val="00B050"/>
                </a:solidFill>
                <a:effectLst/>
                <a:latin typeface="-apple-system"/>
              </a:rPr>
              <a:t>文档是被保护状态，需要启用宏才能查看</a:t>
            </a:r>
            <a:endParaRPr lang="en-US" altLang="zh-CN" sz="3200" b="0" i="0" dirty="0">
              <a:solidFill>
                <a:srgbClr val="00B050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zh-CN" altLang="en-US" sz="3200" b="0" i="0" dirty="0">
              <a:solidFill>
                <a:srgbClr val="00B050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sz="3200" b="0" i="0" dirty="0">
                <a:solidFill>
                  <a:srgbClr val="00B050"/>
                </a:solidFill>
                <a:effectLst/>
                <a:latin typeface="-apple-system"/>
              </a:rPr>
              <a:t>添加一张模糊的图片，提示需要启用宏才能查看高清图片</a:t>
            </a:r>
            <a:endParaRPr lang="en-US" altLang="zh-CN" sz="3200" b="0" i="0" dirty="0">
              <a:solidFill>
                <a:srgbClr val="00B050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zh-CN" altLang="en-US" sz="3200" b="0" i="0" dirty="0">
              <a:solidFill>
                <a:srgbClr val="00B050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sz="3200" b="0" i="0" dirty="0">
                <a:solidFill>
                  <a:srgbClr val="00B050"/>
                </a:solidFill>
                <a:effectLst/>
                <a:latin typeface="-apple-system"/>
              </a:rPr>
              <a:t>提示要查看文档，按给出的一系列步骤操作</a:t>
            </a:r>
            <a:endParaRPr lang="en-US" altLang="zh-CN" sz="3200" b="0" i="0" dirty="0">
              <a:solidFill>
                <a:srgbClr val="00B050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zh-CN" altLang="en-US" sz="3200" b="0" i="0" dirty="0">
              <a:solidFill>
                <a:srgbClr val="00B050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sz="3200" b="0" i="0" dirty="0">
                <a:solidFill>
                  <a:srgbClr val="00B050"/>
                </a:solidFill>
                <a:effectLst/>
                <a:latin typeface="-apple-system"/>
              </a:rPr>
              <a:t>贴一张某杀毒软件的</a:t>
            </a:r>
            <a:r>
              <a:rPr lang="en-US" altLang="zh-CN" sz="3200" b="0" i="0" dirty="0">
                <a:solidFill>
                  <a:srgbClr val="00B050"/>
                </a:solidFill>
                <a:effectLst/>
                <a:latin typeface="-apple-system"/>
              </a:rPr>
              <a:t>Logo</a:t>
            </a:r>
            <a:r>
              <a:rPr lang="zh-CN" altLang="en-US" sz="3200" b="0" i="0" dirty="0">
                <a:solidFill>
                  <a:srgbClr val="00B050"/>
                </a:solidFill>
                <a:effectLst/>
                <a:latin typeface="-apple-system"/>
              </a:rPr>
              <a:t>图片，暗示文档被安全软件保护</a:t>
            </a:r>
          </a:p>
        </p:txBody>
      </p:sp>
    </p:spTree>
    <p:extLst>
      <p:ext uri="{BB962C8B-B14F-4D97-AF65-F5344CB8AC3E}">
        <p14:creationId xmlns:p14="http://schemas.microsoft.com/office/powerpoint/2010/main" val="40615850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FE6E5D2B-CA7B-468F-97C0-19CD628A7C2B}"/>
              </a:ext>
            </a:extLst>
          </p:cNvPr>
          <p:cNvSpPr txBox="1"/>
          <p:nvPr/>
        </p:nvSpPr>
        <p:spPr>
          <a:xfrm>
            <a:off x="367986" y="594027"/>
            <a:ext cx="108500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600" b="1" dirty="0">
                <a:solidFill>
                  <a:srgbClr val="00B0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Word</a:t>
            </a:r>
            <a:r>
              <a:rPr kumimoji="1" lang="zh-CN" altLang="en-US" sz="3600" b="1" dirty="0">
                <a:solidFill>
                  <a:srgbClr val="00B0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宏钓鱼攻击</a:t>
            </a:r>
            <a:r>
              <a:rPr kumimoji="1" lang="en-US" altLang="zh-CN" sz="3600" b="1" dirty="0">
                <a:solidFill>
                  <a:srgbClr val="00B0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</a:p>
          <a:p>
            <a:endParaRPr kumimoji="1" lang="en-US" altLang="zh-CN" sz="3600" b="1" dirty="0">
              <a:solidFill>
                <a:srgbClr val="00B05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C0F1D88-8E7A-48BC-9F93-22061EEB448B}"/>
              </a:ext>
            </a:extLst>
          </p:cNvPr>
          <p:cNvSpPr txBox="1"/>
          <p:nvPr/>
        </p:nvSpPr>
        <p:spPr>
          <a:xfrm>
            <a:off x="367986" y="1374905"/>
            <a:ext cx="97440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i="0" dirty="0">
                <a:solidFill>
                  <a:srgbClr val="00B050"/>
                </a:solidFill>
                <a:effectLst/>
                <a:latin typeface="proxima-nova"/>
              </a:rPr>
              <a:t>伪造</a:t>
            </a:r>
            <a:r>
              <a:rPr lang="en-US" altLang="zh-CN" sz="3200" b="1" i="0" dirty="0">
                <a:solidFill>
                  <a:srgbClr val="00B050"/>
                </a:solidFill>
                <a:effectLst/>
                <a:latin typeface="proxima-nova"/>
              </a:rPr>
              <a:t>Windows Defender</a:t>
            </a:r>
            <a:r>
              <a:rPr lang="zh-CN" altLang="en-US" sz="3200" b="1" i="0" dirty="0">
                <a:solidFill>
                  <a:srgbClr val="00B050"/>
                </a:solidFill>
                <a:effectLst/>
                <a:latin typeface="proxima-nova"/>
              </a:rPr>
              <a:t>防病毒主题文档：</a:t>
            </a:r>
            <a:endParaRPr kumimoji="1" lang="en-US" altLang="zh-CN" sz="3200" b="1" dirty="0">
              <a:solidFill>
                <a:srgbClr val="00B05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1E6DCBE-8AD7-441C-AA23-21B39DA552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6984" y="2066103"/>
            <a:ext cx="8194089" cy="4572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6385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F64FC781-F8BB-734C-9F94-10B31847062B}"/>
              </a:ext>
            </a:extLst>
          </p:cNvPr>
          <p:cNvSpPr txBox="1"/>
          <p:nvPr/>
        </p:nvSpPr>
        <p:spPr>
          <a:xfrm>
            <a:off x="0" y="1593953"/>
            <a:ext cx="1219200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en-US" altLang="zh-CN" sz="11500" b="1" dirty="0">
                <a:solidFill>
                  <a:srgbClr val="061A0C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CONTENTS</a:t>
            </a:r>
            <a:endParaRPr kumimoji="1" lang="zh-CN" altLang="en-US" sz="11500" b="1" dirty="0">
              <a:solidFill>
                <a:srgbClr val="061A0C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8D876567-E1A9-724D-8EAB-9B17442AC81F}"/>
              </a:ext>
            </a:extLst>
          </p:cNvPr>
          <p:cNvSpPr/>
          <p:nvPr/>
        </p:nvSpPr>
        <p:spPr>
          <a:xfrm>
            <a:off x="2438401" y="2948487"/>
            <a:ext cx="814532" cy="814532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F2D1CF5E-E281-8048-9A24-71830DDA4065}"/>
              </a:ext>
            </a:extLst>
          </p:cNvPr>
          <p:cNvSpPr/>
          <p:nvPr/>
        </p:nvSpPr>
        <p:spPr>
          <a:xfrm>
            <a:off x="4542591" y="2948487"/>
            <a:ext cx="814532" cy="814532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322455C5-5F0E-9946-BD90-CA47BB3DD715}"/>
              </a:ext>
            </a:extLst>
          </p:cNvPr>
          <p:cNvSpPr/>
          <p:nvPr/>
        </p:nvSpPr>
        <p:spPr>
          <a:xfrm>
            <a:off x="6646781" y="2948487"/>
            <a:ext cx="814532" cy="814532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F82F55E1-16AA-0840-9951-1CE91F19EDB4}"/>
              </a:ext>
            </a:extLst>
          </p:cNvPr>
          <p:cNvSpPr/>
          <p:nvPr/>
        </p:nvSpPr>
        <p:spPr>
          <a:xfrm>
            <a:off x="8750970" y="2948487"/>
            <a:ext cx="814532" cy="814532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EEE0E2A-D09E-4D48-AC0E-6ABCA17DF86F}"/>
              </a:ext>
            </a:extLst>
          </p:cNvPr>
          <p:cNvSpPr txBox="1"/>
          <p:nvPr/>
        </p:nvSpPr>
        <p:spPr>
          <a:xfrm>
            <a:off x="2626498" y="3208169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00B0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01</a:t>
            </a:r>
            <a:endParaRPr kumimoji="1" lang="zh-CN" altLang="en-US" dirty="0">
              <a:solidFill>
                <a:srgbClr val="00B05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1582435-ACA5-3D4D-82DF-27E21FB053F7}"/>
              </a:ext>
            </a:extLst>
          </p:cNvPr>
          <p:cNvSpPr txBox="1"/>
          <p:nvPr/>
        </p:nvSpPr>
        <p:spPr>
          <a:xfrm>
            <a:off x="4722872" y="3208169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00B0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02</a:t>
            </a:r>
            <a:endParaRPr kumimoji="1" lang="zh-CN" altLang="en-US" dirty="0">
              <a:solidFill>
                <a:srgbClr val="00B05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4FF83A9D-13DA-A542-9F88-3399AFCB3AD4}"/>
              </a:ext>
            </a:extLst>
          </p:cNvPr>
          <p:cNvSpPr txBox="1"/>
          <p:nvPr/>
        </p:nvSpPr>
        <p:spPr>
          <a:xfrm>
            <a:off x="6828763" y="3208169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00B0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03</a:t>
            </a:r>
            <a:endParaRPr kumimoji="1" lang="zh-CN" altLang="en-US" dirty="0">
              <a:solidFill>
                <a:srgbClr val="00B05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49133A5-569F-E644-B0B9-9322ABABE7B0}"/>
              </a:ext>
            </a:extLst>
          </p:cNvPr>
          <p:cNvSpPr txBox="1"/>
          <p:nvPr/>
        </p:nvSpPr>
        <p:spPr>
          <a:xfrm>
            <a:off x="8931251" y="3208169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00B0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04</a:t>
            </a:r>
            <a:endParaRPr kumimoji="1" lang="zh-CN" altLang="en-US" dirty="0">
              <a:solidFill>
                <a:srgbClr val="00B05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E4D42D0A-5784-5C49-B00B-2A106A839CE3}"/>
              </a:ext>
            </a:extLst>
          </p:cNvPr>
          <p:cNvSpPr txBox="1"/>
          <p:nvPr/>
        </p:nvSpPr>
        <p:spPr>
          <a:xfrm>
            <a:off x="2299485" y="400168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rgbClr val="00B050"/>
                </a:solidFill>
              </a:rPr>
              <a:t>添加标题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20928F7C-E2E3-DE4B-96DE-AA88FB55ED6F}"/>
              </a:ext>
            </a:extLst>
          </p:cNvPr>
          <p:cNvSpPr txBox="1"/>
          <p:nvPr/>
        </p:nvSpPr>
        <p:spPr>
          <a:xfrm>
            <a:off x="4407685" y="400168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rgbClr val="00B050"/>
                </a:solidFill>
              </a:rPr>
              <a:t>添加标题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A0C2E45F-C9C3-2040-A70E-D607ACD536F3}"/>
              </a:ext>
            </a:extLst>
          </p:cNvPr>
          <p:cNvSpPr txBox="1"/>
          <p:nvPr/>
        </p:nvSpPr>
        <p:spPr>
          <a:xfrm>
            <a:off x="6439685" y="400168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rgbClr val="00B050"/>
                </a:solidFill>
              </a:rPr>
              <a:t>添加标题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39469E26-4F80-B344-899D-EB49C35E4DC1}"/>
              </a:ext>
            </a:extLst>
          </p:cNvPr>
          <p:cNvSpPr txBox="1"/>
          <p:nvPr/>
        </p:nvSpPr>
        <p:spPr>
          <a:xfrm>
            <a:off x="8547885" y="400168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rgbClr val="00B050"/>
                </a:solidFill>
              </a:rPr>
              <a:t>添加标题</a:t>
            </a: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643E9EC1-C5A0-1941-9BC0-79E09000A53D}"/>
              </a:ext>
            </a:extLst>
          </p:cNvPr>
          <p:cNvGrpSpPr/>
          <p:nvPr/>
        </p:nvGrpSpPr>
        <p:grpSpPr>
          <a:xfrm>
            <a:off x="0" y="160179"/>
            <a:ext cx="2004836" cy="1085096"/>
            <a:chOff x="419338" y="2849017"/>
            <a:chExt cx="2004836" cy="1085096"/>
          </a:xfrm>
        </p:grpSpPr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DFE3B3B5-7B12-F34B-8A4F-B36B42786452}"/>
                </a:ext>
              </a:extLst>
            </p:cNvPr>
            <p:cNvSpPr txBox="1"/>
            <p:nvPr/>
          </p:nvSpPr>
          <p:spPr>
            <a:xfrm>
              <a:off x="419338" y="2849017"/>
              <a:ext cx="2004836" cy="8560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kumimoji="1" lang="zh-CN" altLang="en-US" sz="3750" b="1" dirty="0">
                  <a:solidFill>
                    <a:srgbClr val="00AB3D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目录</a:t>
              </a: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67E0FB68-6CE4-1448-A67A-206362945F3A}"/>
                </a:ext>
              </a:extLst>
            </p:cNvPr>
            <p:cNvSpPr txBox="1"/>
            <p:nvPr/>
          </p:nvSpPr>
          <p:spPr>
            <a:xfrm>
              <a:off x="419338" y="3536312"/>
              <a:ext cx="2004836" cy="3978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kumimoji="1" lang="en-US" altLang="zh-CN" sz="1500" dirty="0">
                  <a:solidFill>
                    <a:srgbClr val="00AB3D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CONTENT</a:t>
              </a:r>
              <a:endParaRPr kumimoji="1" lang="zh-CN" altLang="en-US" sz="1500" dirty="0">
                <a:solidFill>
                  <a:srgbClr val="00AB3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549736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FE6E5D2B-CA7B-468F-97C0-19CD628A7C2B}"/>
              </a:ext>
            </a:extLst>
          </p:cNvPr>
          <p:cNvSpPr txBox="1"/>
          <p:nvPr/>
        </p:nvSpPr>
        <p:spPr>
          <a:xfrm>
            <a:off x="367986" y="594027"/>
            <a:ext cx="108500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600" b="1" dirty="0">
                <a:solidFill>
                  <a:srgbClr val="00B0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Word</a:t>
            </a:r>
            <a:r>
              <a:rPr kumimoji="1" lang="zh-CN" altLang="en-US" sz="3600" b="1" dirty="0">
                <a:solidFill>
                  <a:srgbClr val="00B0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宏钓鱼攻击</a:t>
            </a:r>
            <a:r>
              <a:rPr kumimoji="1" lang="en-US" altLang="zh-CN" sz="3600" b="1" dirty="0">
                <a:solidFill>
                  <a:srgbClr val="00B0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</a:p>
          <a:p>
            <a:endParaRPr kumimoji="1" lang="en-US" altLang="zh-CN" sz="3600" b="1" dirty="0">
              <a:solidFill>
                <a:srgbClr val="00B05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C0F1D88-8E7A-48BC-9F93-22061EEB448B}"/>
              </a:ext>
            </a:extLst>
          </p:cNvPr>
          <p:cNvSpPr txBox="1"/>
          <p:nvPr/>
        </p:nvSpPr>
        <p:spPr>
          <a:xfrm>
            <a:off x="367986" y="1374905"/>
            <a:ext cx="97440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i="0" dirty="0">
                <a:solidFill>
                  <a:srgbClr val="00B050"/>
                </a:solidFill>
                <a:effectLst/>
                <a:latin typeface="proxima-nova"/>
              </a:rPr>
              <a:t>伪造</a:t>
            </a:r>
            <a:r>
              <a:rPr lang="en-US" altLang="zh-CN" sz="3200" b="1" i="0" dirty="0">
                <a:solidFill>
                  <a:srgbClr val="00B050"/>
                </a:solidFill>
                <a:effectLst/>
                <a:latin typeface="proxima-nova"/>
              </a:rPr>
              <a:t>DocuSign</a:t>
            </a:r>
            <a:r>
              <a:rPr lang="zh-CN" altLang="en-US" sz="3200" b="1" i="0" dirty="0">
                <a:solidFill>
                  <a:srgbClr val="00B050"/>
                </a:solidFill>
                <a:effectLst/>
                <a:latin typeface="proxima-nova"/>
              </a:rPr>
              <a:t>加密文档：</a:t>
            </a:r>
            <a:endParaRPr kumimoji="1" lang="en-US" altLang="zh-CN" sz="3200" b="1" dirty="0">
              <a:solidFill>
                <a:srgbClr val="00B05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C5E76CC-5B3F-4A16-A2E9-8AFB13093A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046" y="1990459"/>
            <a:ext cx="6525030" cy="407814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7A9814AB-F232-469D-A997-96F37F52F7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740558"/>
            <a:ext cx="5772692" cy="3869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9528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FE6E5D2B-CA7B-468F-97C0-19CD628A7C2B}"/>
              </a:ext>
            </a:extLst>
          </p:cNvPr>
          <p:cNvSpPr txBox="1"/>
          <p:nvPr/>
        </p:nvSpPr>
        <p:spPr>
          <a:xfrm>
            <a:off x="367986" y="594027"/>
            <a:ext cx="108500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600" b="1" dirty="0">
                <a:solidFill>
                  <a:srgbClr val="00B0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Word</a:t>
            </a:r>
            <a:r>
              <a:rPr kumimoji="1" lang="zh-CN" altLang="en-US" sz="3600" b="1" dirty="0">
                <a:solidFill>
                  <a:srgbClr val="00B0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宏钓鱼攻击</a:t>
            </a:r>
            <a:r>
              <a:rPr kumimoji="1" lang="en-US" altLang="zh-CN" sz="3600" b="1" dirty="0">
                <a:solidFill>
                  <a:srgbClr val="00B0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</a:p>
          <a:p>
            <a:endParaRPr kumimoji="1" lang="en-US" altLang="zh-CN" sz="3600" b="1" dirty="0">
              <a:solidFill>
                <a:srgbClr val="00B05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C0F1D88-8E7A-48BC-9F93-22061EEB448B}"/>
              </a:ext>
            </a:extLst>
          </p:cNvPr>
          <p:cNvSpPr txBox="1"/>
          <p:nvPr/>
        </p:nvSpPr>
        <p:spPr>
          <a:xfrm>
            <a:off x="367986" y="1374905"/>
            <a:ext cx="97440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i="0" dirty="0">
                <a:solidFill>
                  <a:srgbClr val="00B050"/>
                </a:solidFill>
                <a:effectLst/>
                <a:latin typeface="proxima-nova"/>
              </a:rPr>
              <a:t>伪造受保护的</a:t>
            </a:r>
            <a:r>
              <a:rPr lang="en-US" altLang="zh-CN" sz="3200" b="1" i="0" dirty="0">
                <a:solidFill>
                  <a:srgbClr val="00B050"/>
                </a:solidFill>
                <a:effectLst/>
                <a:latin typeface="proxima-nova"/>
              </a:rPr>
              <a:t>Word</a:t>
            </a:r>
            <a:r>
              <a:rPr lang="zh-CN" altLang="en-US" sz="3200" b="1" i="0" dirty="0">
                <a:solidFill>
                  <a:srgbClr val="00B050"/>
                </a:solidFill>
                <a:effectLst/>
                <a:latin typeface="proxima-nova"/>
              </a:rPr>
              <a:t>文档：</a:t>
            </a:r>
            <a:endParaRPr kumimoji="1" lang="en-US" altLang="zh-CN" sz="3200" b="1" dirty="0">
              <a:solidFill>
                <a:srgbClr val="00B05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2C18417-0349-496F-BA03-477AEC7D29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5290" y="1959680"/>
            <a:ext cx="7974244" cy="4731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7114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FE6E5D2B-CA7B-468F-97C0-19CD628A7C2B}"/>
              </a:ext>
            </a:extLst>
          </p:cNvPr>
          <p:cNvSpPr txBox="1"/>
          <p:nvPr/>
        </p:nvSpPr>
        <p:spPr>
          <a:xfrm>
            <a:off x="367986" y="594027"/>
            <a:ext cx="108500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600" b="1" dirty="0">
                <a:solidFill>
                  <a:srgbClr val="00B0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Word</a:t>
            </a:r>
            <a:r>
              <a:rPr kumimoji="1" lang="zh-CN" altLang="en-US" sz="3600" b="1" dirty="0">
                <a:solidFill>
                  <a:srgbClr val="00B0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宏钓鱼攻击</a:t>
            </a:r>
            <a:r>
              <a:rPr kumimoji="1" lang="en-US" altLang="zh-CN" sz="3600" b="1" dirty="0">
                <a:solidFill>
                  <a:srgbClr val="00B0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</a:p>
          <a:p>
            <a:endParaRPr kumimoji="1" lang="en-US" altLang="zh-CN" sz="3600" b="1" dirty="0">
              <a:solidFill>
                <a:srgbClr val="00B05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C0F1D88-8E7A-48BC-9F93-22061EEB448B}"/>
              </a:ext>
            </a:extLst>
          </p:cNvPr>
          <p:cNvSpPr txBox="1"/>
          <p:nvPr/>
        </p:nvSpPr>
        <p:spPr>
          <a:xfrm>
            <a:off x="705338" y="1600019"/>
            <a:ext cx="97440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i="0" dirty="0">
                <a:solidFill>
                  <a:srgbClr val="00B050"/>
                </a:solidFill>
                <a:effectLst/>
                <a:latin typeface="proxima-nova"/>
              </a:rPr>
              <a:t>当用户点击“启用内容”后：</a:t>
            </a:r>
            <a:endParaRPr kumimoji="1" lang="en-US" altLang="zh-CN" sz="3200" b="1" dirty="0">
              <a:solidFill>
                <a:srgbClr val="00B05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050" name="Picture 2" descr="安全资讯- 广东省网络安全应急响应平台">
            <a:extLst>
              <a:ext uri="{FF2B5EF4-FFF2-40B4-BE49-F238E27FC236}">
                <a16:creationId xmlns:a16="http://schemas.microsoft.com/office/drawing/2014/main" id="{5DDA04F1-636E-468B-A965-E84EFD7238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668" y="2575234"/>
            <a:ext cx="11285122" cy="3108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74855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FE6E5D2B-CA7B-468F-97C0-19CD628A7C2B}"/>
              </a:ext>
            </a:extLst>
          </p:cNvPr>
          <p:cNvSpPr txBox="1"/>
          <p:nvPr/>
        </p:nvSpPr>
        <p:spPr>
          <a:xfrm>
            <a:off x="367986" y="594027"/>
            <a:ext cx="108500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600" b="1" dirty="0">
                <a:solidFill>
                  <a:srgbClr val="00B0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Word</a:t>
            </a:r>
            <a:r>
              <a:rPr kumimoji="1" lang="zh-CN" altLang="en-US" sz="3600" b="1" dirty="0">
                <a:solidFill>
                  <a:srgbClr val="00B0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宏钓鱼攻击</a:t>
            </a:r>
            <a:r>
              <a:rPr kumimoji="1" lang="en-US" altLang="zh-CN" sz="3600" b="1" dirty="0">
                <a:solidFill>
                  <a:srgbClr val="00B0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</a:p>
          <a:p>
            <a:endParaRPr kumimoji="1" lang="en-US" altLang="zh-CN" sz="3600" b="1" dirty="0">
              <a:solidFill>
                <a:srgbClr val="00B05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C0F1D88-8E7A-48BC-9F93-22061EEB448B}"/>
              </a:ext>
            </a:extLst>
          </p:cNvPr>
          <p:cNvSpPr txBox="1"/>
          <p:nvPr/>
        </p:nvSpPr>
        <p:spPr>
          <a:xfrm>
            <a:off x="811870" y="1794356"/>
            <a:ext cx="97440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b="1" dirty="0">
                <a:solidFill>
                  <a:srgbClr val="00B050"/>
                </a:solidFill>
                <a:latin typeface="proxima-nova"/>
                <a:ea typeface="Microsoft YaHei" panose="020B0503020204020204" pitchFamily="34" charset="-122"/>
              </a:rPr>
              <a:t>简单来说：就是你的电脑不光是你的电脑</a:t>
            </a:r>
            <a:endParaRPr kumimoji="1" lang="en-US" altLang="zh-CN" sz="3200" b="1" dirty="0">
              <a:solidFill>
                <a:srgbClr val="00B05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55A20A1-8159-4348-BC1C-057F3DD9EF90}"/>
              </a:ext>
            </a:extLst>
          </p:cNvPr>
          <p:cNvSpPr txBox="1"/>
          <p:nvPr/>
        </p:nvSpPr>
        <p:spPr>
          <a:xfrm>
            <a:off x="1117452" y="2844225"/>
            <a:ext cx="97440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b="1" dirty="0">
                <a:solidFill>
                  <a:srgbClr val="00B050"/>
                </a:solidFill>
                <a:latin typeface="proxima-nova"/>
                <a:ea typeface="Microsoft YaHei" panose="020B0503020204020204" pitchFamily="34" charset="-122"/>
              </a:rPr>
              <a:t>黑客可以做：</a:t>
            </a:r>
            <a:endParaRPr kumimoji="1" lang="en-US" altLang="zh-CN" sz="3200" b="1" dirty="0">
              <a:solidFill>
                <a:srgbClr val="00B05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222466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439552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A3B6B69-C9EA-4548-B46D-49922EFE3C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76"/>
            <a:ext cx="12192000" cy="6847247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AE9C021A-4E4B-0740-9A0E-EF54E2DD05EF}"/>
              </a:ext>
            </a:extLst>
          </p:cNvPr>
          <p:cNvSpPr txBox="1"/>
          <p:nvPr/>
        </p:nvSpPr>
        <p:spPr>
          <a:xfrm>
            <a:off x="4971167" y="2828834"/>
            <a:ext cx="172354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6000" b="1" dirty="0">
                <a:solidFill>
                  <a:srgbClr val="00B0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前言</a:t>
            </a:r>
          </a:p>
        </p:txBody>
      </p:sp>
    </p:spTree>
    <p:extLst>
      <p:ext uri="{BB962C8B-B14F-4D97-AF65-F5344CB8AC3E}">
        <p14:creationId xmlns:p14="http://schemas.microsoft.com/office/powerpoint/2010/main" val="18735468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8880DBDC-07C5-4CBB-B7C1-E11E95B1EB2C}"/>
              </a:ext>
            </a:extLst>
          </p:cNvPr>
          <p:cNvSpPr txBox="1"/>
          <p:nvPr/>
        </p:nvSpPr>
        <p:spPr>
          <a:xfrm>
            <a:off x="1779114" y="2370990"/>
            <a:ext cx="84946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600" b="1" dirty="0">
                <a:solidFill>
                  <a:srgbClr val="00B0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红队泛指在网络安全攻防演练中的攻击方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C74A653-EFAA-4A07-8F6B-3A2ABC384F7C}"/>
              </a:ext>
            </a:extLst>
          </p:cNvPr>
          <p:cNvSpPr txBox="1"/>
          <p:nvPr/>
        </p:nvSpPr>
        <p:spPr>
          <a:xfrm>
            <a:off x="985834" y="778693"/>
            <a:ext cx="480131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6000" b="1" dirty="0">
                <a:solidFill>
                  <a:srgbClr val="00B0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什么是红队？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41679E5-F426-40B8-91ED-C703DDDBC5C2}"/>
              </a:ext>
            </a:extLst>
          </p:cNvPr>
          <p:cNvSpPr txBox="1"/>
          <p:nvPr/>
        </p:nvSpPr>
        <p:spPr>
          <a:xfrm>
            <a:off x="1779114" y="3429000"/>
            <a:ext cx="1018351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600" b="1" dirty="0">
                <a:solidFill>
                  <a:srgbClr val="00B0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有些公司也称为蓝军，例如腾讯蓝军等等</a:t>
            </a:r>
            <a:endParaRPr kumimoji="1" lang="en-US" altLang="zh-CN" sz="3600" b="1" dirty="0">
              <a:solidFill>
                <a:srgbClr val="00B05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kumimoji="1" lang="en-US" altLang="zh-CN" sz="3600" b="1" dirty="0">
              <a:solidFill>
                <a:srgbClr val="00B05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3600" b="1" dirty="0">
                <a:solidFill>
                  <a:srgbClr val="00B0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是进攻性安全的主要推手！</a:t>
            </a:r>
          </a:p>
        </p:txBody>
      </p:sp>
    </p:spTree>
    <p:extLst>
      <p:ext uri="{BB962C8B-B14F-4D97-AF65-F5344CB8AC3E}">
        <p14:creationId xmlns:p14="http://schemas.microsoft.com/office/powerpoint/2010/main" val="10340423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8880DBDC-07C5-4CBB-B7C1-E11E95B1EB2C}"/>
              </a:ext>
            </a:extLst>
          </p:cNvPr>
          <p:cNvSpPr txBox="1"/>
          <p:nvPr/>
        </p:nvSpPr>
        <p:spPr>
          <a:xfrm>
            <a:off x="1004240" y="2047824"/>
            <a:ext cx="101309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600" b="1" dirty="0">
                <a:solidFill>
                  <a:srgbClr val="00B0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国内的网络安全演练俗称为</a:t>
            </a:r>
            <a:r>
              <a:rPr kumimoji="1" lang="en-US" altLang="zh-CN" sz="3600" b="1" dirty="0">
                <a:solidFill>
                  <a:srgbClr val="00B0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HW(</a:t>
            </a:r>
            <a:r>
              <a:rPr kumimoji="1" lang="zh-CN" altLang="en-US" sz="3600" b="1" dirty="0">
                <a:solidFill>
                  <a:srgbClr val="00B0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护网</a:t>
            </a:r>
            <a:r>
              <a:rPr kumimoji="1" lang="en-US" altLang="zh-CN" sz="3600" b="1" dirty="0">
                <a:solidFill>
                  <a:srgbClr val="00B0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C74A653-EFAA-4A07-8F6B-3A2ABC384F7C}"/>
              </a:ext>
            </a:extLst>
          </p:cNvPr>
          <p:cNvSpPr txBox="1"/>
          <p:nvPr/>
        </p:nvSpPr>
        <p:spPr>
          <a:xfrm>
            <a:off x="985834" y="778693"/>
            <a:ext cx="787908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6000" b="1" dirty="0">
                <a:solidFill>
                  <a:srgbClr val="00B0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什么是网络攻防演练？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41679E5-F426-40B8-91ED-C703DDDBC5C2}"/>
              </a:ext>
            </a:extLst>
          </p:cNvPr>
          <p:cNvSpPr txBox="1"/>
          <p:nvPr/>
        </p:nvSpPr>
        <p:spPr>
          <a:xfrm>
            <a:off x="1120058" y="2947623"/>
            <a:ext cx="1085009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600" b="1" dirty="0">
                <a:solidFill>
                  <a:srgbClr val="00B0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国家级目前是每年一次，省级的为每年一次以上。</a:t>
            </a:r>
            <a:endParaRPr kumimoji="1" lang="en-US" altLang="zh-CN" sz="3600" b="1" dirty="0">
              <a:solidFill>
                <a:srgbClr val="00B05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kumimoji="1" lang="en-US" altLang="zh-CN" sz="3600" b="1" dirty="0">
              <a:solidFill>
                <a:srgbClr val="00B05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3600" b="1" dirty="0">
                <a:solidFill>
                  <a:srgbClr val="00B0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由公安部门或网信部门举办，目的是在类似真实网络、</a:t>
            </a:r>
            <a:endParaRPr kumimoji="1" lang="en-US" altLang="zh-CN" sz="3600" b="1" dirty="0">
              <a:solidFill>
                <a:srgbClr val="00B05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kumimoji="1" lang="en-US" altLang="zh-CN" sz="3600" b="1" dirty="0">
              <a:solidFill>
                <a:srgbClr val="00B05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3600" b="1" dirty="0">
                <a:solidFill>
                  <a:srgbClr val="00B0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中黑客攻击的演练中发现漏洞加强防御等等</a:t>
            </a:r>
            <a:endParaRPr kumimoji="1" lang="en-US" altLang="zh-CN" sz="3600" b="1" dirty="0">
              <a:solidFill>
                <a:srgbClr val="00B05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821304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5C74A653-EFAA-4A07-8F6B-3A2ABC384F7C}"/>
              </a:ext>
            </a:extLst>
          </p:cNvPr>
          <p:cNvSpPr txBox="1"/>
          <p:nvPr/>
        </p:nvSpPr>
        <p:spPr>
          <a:xfrm>
            <a:off x="985834" y="778693"/>
            <a:ext cx="787908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6000" b="1" dirty="0">
                <a:solidFill>
                  <a:srgbClr val="00B0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什么是网络攻防演练？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41679E5-F426-40B8-91ED-C703DDDBC5C2}"/>
              </a:ext>
            </a:extLst>
          </p:cNvPr>
          <p:cNvSpPr txBox="1"/>
          <p:nvPr/>
        </p:nvSpPr>
        <p:spPr>
          <a:xfrm>
            <a:off x="1004240" y="2931755"/>
            <a:ext cx="1085009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600" b="1" dirty="0">
                <a:solidFill>
                  <a:srgbClr val="00B0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按照攻击规则：红队可以进行</a:t>
            </a:r>
            <a:r>
              <a:rPr kumimoji="1" lang="en-US" altLang="zh-CN" sz="3600" b="1" dirty="0">
                <a:solidFill>
                  <a:srgbClr val="00B0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WEB</a:t>
            </a:r>
            <a:r>
              <a:rPr kumimoji="1" lang="zh-CN" altLang="en-US" sz="3600" b="1" dirty="0">
                <a:solidFill>
                  <a:srgbClr val="00B0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攻击，鱼叉攻击，</a:t>
            </a:r>
            <a:endParaRPr kumimoji="1" lang="en-US" altLang="zh-CN" sz="3600" b="1" dirty="0">
              <a:solidFill>
                <a:srgbClr val="00B05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kumimoji="1" lang="en-US" altLang="zh-CN" sz="3600" b="1" dirty="0">
              <a:solidFill>
                <a:srgbClr val="00B05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3600" b="1" dirty="0">
                <a:solidFill>
                  <a:srgbClr val="00B0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近源攻击，内网横向移动等等攻击方法。</a:t>
            </a:r>
            <a:endParaRPr kumimoji="1" lang="en-US" altLang="zh-CN" sz="3600" b="1" dirty="0">
              <a:solidFill>
                <a:srgbClr val="00B05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5234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A3B6B69-C9EA-4548-B46D-49922EFE3C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76"/>
            <a:ext cx="12192000" cy="6847247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AE9C021A-4E4B-0740-9A0E-EF54E2DD05EF}"/>
              </a:ext>
            </a:extLst>
          </p:cNvPr>
          <p:cNvSpPr txBox="1"/>
          <p:nvPr/>
        </p:nvSpPr>
        <p:spPr>
          <a:xfrm>
            <a:off x="3211126" y="2921167"/>
            <a:ext cx="549220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6000" b="1" dirty="0">
                <a:solidFill>
                  <a:srgbClr val="00B0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HW</a:t>
            </a:r>
            <a:r>
              <a:rPr kumimoji="1" lang="zh-CN" altLang="en-US" sz="6000" b="1" dirty="0">
                <a:solidFill>
                  <a:srgbClr val="00B0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中的攻击链</a:t>
            </a:r>
          </a:p>
        </p:txBody>
      </p:sp>
    </p:spTree>
    <p:extLst>
      <p:ext uri="{BB962C8B-B14F-4D97-AF65-F5344CB8AC3E}">
        <p14:creationId xmlns:p14="http://schemas.microsoft.com/office/powerpoint/2010/main" val="33197826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5C74A653-EFAA-4A07-8F6B-3A2ABC384F7C}"/>
              </a:ext>
            </a:extLst>
          </p:cNvPr>
          <p:cNvSpPr txBox="1"/>
          <p:nvPr/>
        </p:nvSpPr>
        <p:spPr>
          <a:xfrm>
            <a:off x="985834" y="778693"/>
            <a:ext cx="549220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6000" b="1" dirty="0">
                <a:solidFill>
                  <a:srgbClr val="00B0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HW</a:t>
            </a:r>
            <a:r>
              <a:rPr kumimoji="1" lang="zh-CN" altLang="en-US" sz="6000" b="1" dirty="0">
                <a:solidFill>
                  <a:srgbClr val="00B0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中的攻击链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41679E5-F426-40B8-91ED-C703DDDBC5C2}"/>
              </a:ext>
            </a:extLst>
          </p:cNvPr>
          <p:cNvSpPr txBox="1"/>
          <p:nvPr/>
        </p:nvSpPr>
        <p:spPr>
          <a:xfrm>
            <a:off x="1128447" y="3400970"/>
            <a:ext cx="108500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600" b="1" dirty="0">
                <a:solidFill>
                  <a:srgbClr val="00B0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WEB</a:t>
            </a:r>
            <a:r>
              <a:rPr kumimoji="1" lang="zh-CN" altLang="en-US" sz="3600" b="1" dirty="0">
                <a:solidFill>
                  <a:srgbClr val="00B0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打点</a:t>
            </a:r>
            <a:r>
              <a:rPr kumimoji="1" lang="en-US" altLang="zh-CN" sz="3600" b="1" dirty="0">
                <a:solidFill>
                  <a:srgbClr val="00B0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kumimoji="1" lang="zh-CN" altLang="en-US" sz="3600" b="1" dirty="0">
                <a:solidFill>
                  <a:srgbClr val="00B0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钓鱼</a:t>
            </a:r>
            <a:r>
              <a:rPr kumimoji="1" lang="en-US" altLang="zh-CN" sz="3600" b="1" dirty="0">
                <a:solidFill>
                  <a:srgbClr val="00B0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kumimoji="1" lang="zh-CN" altLang="en-US" sz="3600" b="1" dirty="0">
                <a:solidFill>
                  <a:srgbClr val="00B0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近源 </a:t>
            </a:r>
            <a:r>
              <a:rPr kumimoji="1" lang="en-US" altLang="zh-CN" sz="3600" b="1" dirty="0">
                <a:solidFill>
                  <a:srgbClr val="00B0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》》</a:t>
            </a:r>
            <a:r>
              <a:rPr kumimoji="1" lang="zh-CN" altLang="en-US" sz="3600" b="1" dirty="0">
                <a:solidFill>
                  <a:srgbClr val="00B0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边界突破 </a:t>
            </a:r>
            <a:r>
              <a:rPr kumimoji="1" lang="en-US" altLang="zh-CN" sz="3600" b="1" dirty="0">
                <a:solidFill>
                  <a:srgbClr val="00B0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》</a:t>
            </a:r>
            <a:r>
              <a:rPr kumimoji="1" lang="zh-CN" altLang="en-US" sz="3600" b="1" dirty="0">
                <a:solidFill>
                  <a:srgbClr val="00B0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内网横向</a:t>
            </a:r>
            <a:endParaRPr kumimoji="1" lang="en-US" altLang="zh-CN" sz="3600" b="1" dirty="0">
              <a:solidFill>
                <a:srgbClr val="00B05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011758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FD122497-CAC4-4794-A707-36A7BF7A56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104" y="1071533"/>
            <a:ext cx="11259791" cy="4714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5822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306</TotalTime>
  <Words>467</Words>
  <Application>Microsoft Office PowerPoint</Application>
  <PresentationFormat>宽屏</PresentationFormat>
  <Paragraphs>74</Paragraphs>
  <Slides>24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31" baseType="lpstr">
      <vt:lpstr>-apple-system</vt:lpstr>
      <vt:lpstr>proxima-nova</vt:lpstr>
      <vt:lpstr>等线</vt:lpstr>
      <vt:lpstr>等线 Light</vt:lpstr>
      <vt:lpstr>Microsoft YaHei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咪 喵</dc:creator>
  <cp:lastModifiedBy>李 了</cp:lastModifiedBy>
  <cp:revision>32</cp:revision>
  <dcterms:created xsi:type="dcterms:W3CDTF">2021-05-17T01:55:17Z</dcterms:created>
  <dcterms:modified xsi:type="dcterms:W3CDTF">2021-05-20T09:31:27Z</dcterms:modified>
</cp:coreProperties>
</file>